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51" d="100"/>
          <a:sy n="51" d="100"/>
        </p:scale>
        <p:origin x="102" y="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984E2-B70E-4F66-A4F6-9C547B223988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2F49B-D24C-43A8-A34C-5DF06E73D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21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989C4AB-8C6E-4DB7-99E1-699619741AB8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6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3779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35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97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24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32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53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31AE78E-7D7F-4CEB-857D-1D9C1981E2D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7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9864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9F24E545-DE24-4547-80B6-70D21174A4FA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832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02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88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4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99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29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2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B83E-B3EC-46CD-9E63-88C23A78ED12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89D6-8780-40C6-87BE-25F1BC53B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44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B83E-B3EC-46CD-9E63-88C23A78ED12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89D6-8780-40C6-87BE-25F1BC53B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16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B83E-B3EC-46CD-9E63-88C23A78ED12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89D6-8780-40C6-87BE-25F1BC53B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9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B83E-B3EC-46CD-9E63-88C23A78ED12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89D6-8780-40C6-87BE-25F1BC53B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5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B83E-B3EC-46CD-9E63-88C23A78ED12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89D6-8780-40C6-87BE-25F1BC53B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1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B83E-B3EC-46CD-9E63-88C23A78ED12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89D6-8780-40C6-87BE-25F1BC53B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19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B83E-B3EC-46CD-9E63-88C23A78ED12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89D6-8780-40C6-87BE-25F1BC53B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12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B83E-B3EC-46CD-9E63-88C23A78ED12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89D6-8780-40C6-87BE-25F1BC53B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5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B83E-B3EC-46CD-9E63-88C23A78ED12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89D6-8780-40C6-87BE-25F1BC53B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78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B83E-B3EC-46CD-9E63-88C23A78ED12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89D6-8780-40C6-87BE-25F1BC53B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64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B83E-B3EC-46CD-9E63-88C23A78ED12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89D6-8780-40C6-87BE-25F1BC53B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63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EB83E-B3EC-46CD-9E63-88C23A78ED12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C89D6-8780-40C6-87BE-25F1BC53B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31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3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g"/><Relationship Id="rId5" Type="http://schemas.openxmlformats.org/officeDocument/2006/relationships/image" Target="../media/image60.jpeg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798638"/>
          </a:xfrm>
        </p:spPr>
        <p:txBody>
          <a:bodyPr>
            <a:normAutofit fontScale="90000"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 Propellant Feed System 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104" y="6062265"/>
            <a:ext cx="11899788" cy="953294"/>
          </a:xfrm>
        </p:spPr>
        <p:txBody>
          <a:bodyPr>
            <a:normAutofit/>
          </a:bodyPr>
          <a:lstStyle/>
          <a:p>
            <a:r>
              <a:rPr lang="en-US" alt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Affiliations: </a:t>
            </a:r>
            <a:r>
              <a:rPr lang="en-US" altLang="en-US" sz="1600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Portland State Aerospace Society, </a:t>
            </a:r>
            <a:r>
              <a:rPr lang="en-US" altLang="en-US" sz="16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Maseeh College of Engineering and Computer Science Portland, OR, 97201, United States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00047" y="1836254"/>
            <a:ext cx="9591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Johnny Froehlich, Jonathan Talik, James Luce, Rawand Rasheed, Mimi Shang, Jordan Roland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81756"/>
            <a:ext cx="3484384" cy="31633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284" y="2562948"/>
            <a:ext cx="3273425" cy="3163353"/>
          </a:xfrm>
          <a:prstGeom prst="rect">
            <a:avLst/>
          </a:prstGeom>
        </p:spPr>
      </p:pic>
      <p:pic>
        <p:nvPicPr>
          <p:cNvPr id="1028" name="Picture 4" descr="http://www.freelogovectors.net/wp-content/uploads/2014/06/PSU-seal-Portland-State-Universit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013" y="2510733"/>
            <a:ext cx="3209494" cy="323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668000" y="5397500"/>
            <a:ext cx="31750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36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10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8788" y="6482577"/>
            <a:ext cx="420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Portland State Aerospace Society | Electric Propellant Feed System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788" y="0"/>
            <a:ext cx="14455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Final Design: Review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03250" y="138499"/>
            <a:ext cx="649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insert: </a:t>
            </a:r>
          </a:p>
          <a:p>
            <a:r>
              <a:rPr lang="en-US" dirty="0" smtClean="0"/>
              <a:t>Flow diagram of testing apparatus – Diagram</a:t>
            </a:r>
          </a:p>
          <a:p>
            <a:r>
              <a:rPr lang="en-US" dirty="0" smtClean="0"/>
              <a:t>Actual Testing Assembly – High res photo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53998"/>
            <a:ext cx="7339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Notes:</a:t>
            </a:r>
          </a:p>
          <a:p>
            <a:r>
              <a:rPr lang="en-US" dirty="0" smtClean="0"/>
              <a:t>look at the thing we created: a testing and development platform for an electric feed system 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35677" y="276999"/>
            <a:ext cx="3071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1477328"/>
            <a:ext cx="62611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086" y="3954304"/>
            <a:ext cx="4668461" cy="2808371"/>
          </a:xfrm>
          <a:prstGeom prst="rect">
            <a:avLst/>
          </a:prstGeom>
        </p:spPr>
      </p:pic>
      <p:sp>
        <p:nvSpPr>
          <p:cNvPr id="56" name="Right Arrow 55"/>
          <p:cNvSpPr/>
          <p:nvPr/>
        </p:nvSpPr>
        <p:spPr>
          <a:xfrm rot="19594044">
            <a:off x="7119700" y="6174307"/>
            <a:ext cx="486697" cy="302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 rot="1731662">
            <a:off x="10346128" y="6280616"/>
            <a:ext cx="486697" cy="302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56560" y="1099804"/>
            <a:ext cx="23591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Electric Feed System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1960" y="1694688"/>
            <a:ext cx="35082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Pump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1960" y="2215896"/>
            <a:ext cx="16611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Casing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8848" y="2667000"/>
            <a:ext cx="1414272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Hydraulic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8848" y="3124200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Mechanical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80" y="3550920"/>
            <a:ext cx="12344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Bearings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8680" y="4014740"/>
            <a:ext cx="12344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eals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89048" y="2215896"/>
            <a:ext cx="16611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Drive 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35936" y="2667000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Motor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35936" y="3121152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Control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35936" y="3584972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Batteries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35936" y="4014740"/>
            <a:ext cx="1414272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Dyno Mount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36136" y="1694688"/>
            <a:ext cx="35082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Testing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136136" y="2215896"/>
            <a:ext cx="16611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Flow Loop 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383024" y="2667000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Flow Loop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98848" y="3124200"/>
            <a:ext cx="12984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Air Pressure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98848" y="3550920"/>
            <a:ext cx="12984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Water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98848" y="4014740"/>
            <a:ext cx="12984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eals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83224" y="2215896"/>
            <a:ext cx="16611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Measurement 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30112" y="2667000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Pressure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230112" y="3121152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Flow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230112" y="3584972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RPM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230112" y="4014740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Torque</a:t>
            </a:r>
          </a:p>
        </p:txBody>
      </p:sp>
      <p:cxnSp>
        <p:nvCxnSpPr>
          <p:cNvPr id="3" name="Elbow Connector 2"/>
          <p:cNvCxnSpPr>
            <a:stCxn id="7" idx="1"/>
            <a:endCxn id="13" idx="1"/>
          </p:cNvCxnSpPr>
          <p:nvPr/>
        </p:nvCxnSpPr>
        <p:spPr>
          <a:xfrm rot="10800000" flipH="1" flipV="1">
            <a:off x="441960" y="2400562"/>
            <a:ext cx="246888" cy="451104"/>
          </a:xfrm>
          <a:prstGeom prst="bentConnector3">
            <a:avLst>
              <a:gd name="adj1" fmla="val -925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7" idx="1"/>
            <a:endCxn id="14" idx="1"/>
          </p:cNvCxnSpPr>
          <p:nvPr/>
        </p:nvCxnSpPr>
        <p:spPr>
          <a:xfrm rot="10800000" flipH="1" flipV="1">
            <a:off x="441960" y="2400562"/>
            <a:ext cx="246888" cy="908304"/>
          </a:xfrm>
          <a:prstGeom prst="bentConnector3">
            <a:avLst>
              <a:gd name="adj1" fmla="val -925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14" idx="1"/>
            <a:endCxn id="15" idx="1"/>
          </p:cNvCxnSpPr>
          <p:nvPr/>
        </p:nvCxnSpPr>
        <p:spPr>
          <a:xfrm rot="10800000" flipH="1" flipV="1">
            <a:off x="688848" y="3308866"/>
            <a:ext cx="179832" cy="426720"/>
          </a:xfrm>
          <a:prstGeom prst="bentConnector3">
            <a:avLst>
              <a:gd name="adj1" fmla="val -1271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14" idx="1"/>
            <a:endCxn id="16" idx="1"/>
          </p:cNvCxnSpPr>
          <p:nvPr/>
        </p:nvCxnSpPr>
        <p:spPr>
          <a:xfrm rot="10800000" flipH="1" flipV="1">
            <a:off x="688848" y="3308866"/>
            <a:ext cx="179832" cy="890540"/>
          </a:xfrm>
          <a:prstGeom prst="bentConnector3">
            <a:avLst>
              <a:gd name="adj1" fmla="val -1271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6" idx="2"/>
            <a:endCxn id="7" idx="0"/>
          </p:cNvCxnSpPr>
          <p:nvPr/>
        </p:nvCxnSpPr>
        <p:spPr>
          <a:xfrm rot="5400000">
            <a:off x="1658374" y="1678186"/>
            <a:ext cx="151876" cy="9235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6" idx="2"/>
            <a:endCxn id="27" idx="0"/>
          </p:cNvCxnSpPr>
          <p:nvPr/>
        </p:nvCxnSpPr>
        <p:spPr>
          <a:xfrm rot="16200000" flipH="1">
            <a:off x="2581918" y="1678186"/>
            <a:ext cx="151876" cy="9235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422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12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8788" y="6482577"/>
            <a:ext cx="420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Portland State Aerospace Society | Electric Propellant Feed System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788" y="0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Final Design: Subsystem 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11720" y="-1359296"/>
            <a:ext cx="649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insert: </a:t>
            </a:r>
          </a:p>
          <a:p>
            <a:r>
              <a:rPr lang="en-US" dirty="0" smtClean="0"/>
              <a:t>Quarter section – CAD </a:t>
            </a:r>
          </a:p>
          <a:p>
            <a:r>
              <a:rPr lang="en-US" dirty="0" smtClean="0"/>
              <a:t>Photo of the pump w/ casing – High Res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545432" y="-2169825"/>
            <a:ext cx="73392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Notes:</a:t>
            </a:r>
          </a:p>
          <a:p>
            <a:r>
              <a:rPr lang="en-US" dirty="0" smtClean="0"/>
              <a:t>Subsystem breakdown:</a:t>
            </a:r>
          </a:p>
          <a:p>
            <a:r>
              <a:rPr lang="en-US" dirty="0" smtClean="0"/>
              <a:t>Pump:</a:t>
            </a:r>
          </a:p>
          <a:p>
            <a:pPr lvl="1"/>
            <a:r>
              <a:rPr lang="en-US" dirty="0" smtClean="0"/>
              <a:t>Bearing system</a:t>
            </a:r>
          </a:p>
          <a:p>
            <a:pPr lvl="1"/>
            <a:r>
              <a:rPr lang="en-US" dirty="0" smtClean="0"/>
              <a:t>Seal system </a:t>
            </a:r>
          </a:p>
          <a:p>
            <a:pPr lvl="1"/>
            <a:r>
              <a:rPr lang="en-US" dirty="0" smtClean="0"/>
              <a:t>Hydraulic system ( volute, impeller, diffuser) – highlight modular design</a:t>
            </a:r>
          </a:p>
          <a:p>
            <a:pPr lvl="1"/>
            <a:r>
              <a:rPr lang="en-US" dirty="0" smtClean="0"/>
              <a:t>Shaft 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35677" y="276999"/>
            <a:ext cx="3071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0" t="19028" r="10510" b="16647"/>
          <a:stretch/>
        </p:blipFill>
        <p:spPr>
          <a:xfrm>
            <a:off x="1180860" y="866474"/>
            <a:ext cx="9176084" cy="46111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00200" y="768096"/>
            <a:ext cx="4425696" cy="4818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8083296" y="1527048"/>
            <a:ext cx="2578608" cy="30906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13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8788" y="6482577"/>
            <a:ext cx="420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Portland State Aerospace Society | Electric Propellant Feed System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788" y="0"/>
            <a:ext cx="14455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Final Design: Review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21987" y="-1079475"/>
            <a:ext cx="6490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insert: </a:t>
            </a:r>
          </a:p>
          <a:p>
            <a:r>
              <a:rPr lang="en-US" dirty="0" smtClean="0"/>
              <a:t>WIT	 </a:t>
            </a:r>
          </a:p>
          <a:p>
            <a:r>
              <a:rPr lang="en-US" dirty="0" smtClean="0"/>
              <a:t>SECTION VIEW</a:t>
            </a:r>
          </a:p>
          <a:p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0" y="-1264141"/>
            <a:ext cx="7339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Notes:</a:t>
            </a:r>
          </a:p>
          <a:p>
            <a:r>
              <a:rPr lang="en-US" dirty="0" smtClean="0"/>
              <a:t>Hydraulic design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35677" y="276999"/>
            <a:ext cx="3071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42198" y="2817959"/>
          <a:ext cx="3975100" cy="3088005"/>
        </p:xfrm>
        <a:graphic>
          <a:graphicData uri="http://schemas.openxmlformats.org/drawingml/2006/table">
            <a:tbl>
              <a:tblPr/>
              <a:tblGrid>
                <a:gridCol w="974664">
                  <a:extLst>
                    <a:ext uri="{9D8B030D-6E8A-4147-A177-3AD203B41FA5}">
                      <a16:colId xmlns:a16="http://schemas.microsoft.com/office/drawing/2014/main" val="1647850059"/>
                    </a:ext>
                  </a:extLst>
                </a:gridCol>
                <a:gridCol w="974664">
                  <a:extLst>
                    <a:ext uri="{9D8B030D-6E8A-4147-A177-3AD203B41FA5}">
                      <a16:colId xmlns:a16="http://schemas.microsoft.com/office/drawing/2014/main" val="3265084093"/>
                    </a:ext>
                  </a:extLst>
                </a:gridCol>
                <a:gridCol w="974664">
                  <a:extLst>
                    <a:ext uri="{9D8B030D-6E8A-4147-A177-3AD203B41FA5}">
                      <a16:colId xmlns:a16="http://schemas.microsoft.com/office/drawing/2014/main" val="51091536"/>
                    </a:ext>
                  </a:extLst>
                </a:gridCol>
                <a:gridCol w="525554">
                  <a:extLst>
                    <a:ext uri="{9D8B030D-6E8A-4147-A177-3AD203B41FA5}">
                      <a16:colId xmlns:a16="http://schemas.microsoft.com/office/drawing/2014/main" val="1702757298"/>
                    </a:ext>
                  </a:extLst>
                </a:gridCol>
                <a:gridCol w="525554">
                  <a:extLst>
                    <a:ext uri="{9D8B030D-6E8A-4147-A177-3AD203B41FA5}">
                      <a16:colId xmlns:a16="http://schemas.microsoft.com/office/drawing/2014/main" val="253780003"/>
                    </a:ext>
                  </a:extLst>
                </a:gridCol>
              </a:tblGrid>
              <a:tr h="219075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Structure parameters of EFS partial emission pump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879689"/>
                  </a:ext>
                </a:extLst>
              </a:tr>
              <a:tr h="38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5151319"/>
                  </a:ext>
                </a:extLst>
              </a:tr>
              <a:tr h="257175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Discription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394498"/>
                  </a:ext>
                </a:extLst>
              </a:tr>
              <a:tr h="57150">
                <a:tc gridSpan="3"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94558"/>
                  </a:ext>
                </a:extLst>
              </a:tr>
              <a:tr h="22860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Impeller Outlet Diameter D</a:t>
                      </a:r>
                      <a:r>
                        <a:rPr lang="en-US" sz="11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(in)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03486"/>
                  </a:ext>
                </a:extLst>
              </a:tr>
              <a:tr h="22860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Impeller Blade width b</a:t>
                      </a:r>
                      <a:r>
                        <a:rPr lang="en-US" sz="11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(in)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103072"/>
                  </a:ext>
                </a:extLst>
              </a:tr>
              <a:tr h="22860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Discharge Throat Diameter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  <a:r>
                        <a:rPr lang="en-US" sz="1100" b="0" i="0" u="none" strike="noStrike" baseline="-250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(in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054884"/>
                  </a:ext>
                </a:extLst>
              </a:tr>
              <a:tr h="22860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Impeller eye Diameter D</a:t>
                      </a:r>
                      <a:r>
                        <a:rPr lang="en-US" sz="11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(in)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370024"/>
                  </a:ext>
                </a:extLst>
              </a:tr>
              <a:tr h="22860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No. of Blades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472409"/>
                  </a:ext>
                </a:extLst>
              </a:tr>
              <a:tr h="22860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Impeller Discharge Angle </a:t>
                      </a:r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β(̊)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08458"/>
                  </a:ext>
                </a:extLst>
              </a:tr>
              <a:tr h="22860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Base Diameter of Volute Caseing D</a:t>
                      </a:r>
                      <a:r>
                        <a:rPr lang="en-US" sz="11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(in)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286305"/>
                  </a:ext>
                </a:extLst>
              </a:tr>
              <a:tr h="22860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Length of Diffuser section L</a:t>
                      </a:r>
                      <a:r>
                        <a:rPr lang="en-US" sz="11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(in)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891566"/>
                  </a:ext>
                </a:extLst>
              </a:tr>
              <a:tr h="22860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Diffusion Angle </a:t>
                      </a:r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α(̊)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305181"/>
                  </a:ext>
                </a:extLst>
              </a:tr>
              <a:tr h="200025">
                <a:tc gridSpan="3"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487408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35677" y="471601"/>
          <a:ext cx="3975100" cy="1769745"/>
        </p:xfrm>
        <a:graphic>
          <a:graphicData uri="http://schemas.openxmlformats.org/drawingml/2006/table">
            <a:tbl>
              <a:tblPr/>
              <a:tblGrid>
                <a:gridCol w="974664">
                  <a:extLst>
                    <a:ext uri="{9D8B030D-6E8A-4147-A177-3AD203B41FA5}">
                      <a16:colId xmlns:a16="http://schemas.microsoft.com/office/drawing/2014/main" val="4285048342"/>
                    </a:ext>
                  </a:extLst>
                </a:gridCol>
                <a:gridCol w="974664">
                  <a:extLst>
                    <a:ext uri="{9D8B030D-6E8A-4147-A177-3AD203B41FA5}">
                      <a16:colId xmlns:a16="http://schemas.microsoft.com/office/drawing/2014/main" val="3221057212"/>
                    </a:ext>
                  </a:extLst>
                </a:gridCol>
                <a:gridCol w="974664">
                  <a:extLst>
                    <a:ext uri="{9D8B030D-6E8A-4147-A177-3AD203B41FA5}">
                      <a16:colId xmlns:a16="http://schemas.microsoft.com/office/drawing/2014/main" val="1131762335"/>
                    </a:ext>
                  </a:extLst>
                </a:gridCol>
                <a:gridCol w="525554">
                  <a:extLst>
                    <a:ext uri="{9D8B030D-6E8A-4147-A177-3AD203B41FA5}">
                      <a16:colId xmlns:a16="http://schemas.microsoft.com/office/drawing/2014/main" val="432424579"/>
                    </a:ext>
                  </a:extLst>
                </a:gridCol>
                <a:gridCol w="525554">
                  <a:extLst>
                    <a:ext uri="{9D8B030D-6E8A-4147-A177-3AD203B41FA5}">
                      <a16:colId xmlns:a16="http://schemas.microsoft.com/office/drawing/2014/main" val="319170750"/>
                    </a:ext>
                  </a:extLst>
                </a:gridCol>
              </a:tblGrid>
              <a:tr h="200025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Performance parameters of EFS partial emission pump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581319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2872455"/>
                  </a:ext>
                </a:extLst>
              </a:tr>
              <a:tr h="257175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Discription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443373"/>
                  </a:ext>
                </a:extLst>
              </a:tr>
              <a:tr h="57150">
                <a:tc gridSpan="3"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005048"/>
                  </a:ext>
                </a:extLst>
              </a:tr>
              <a:tr h="19050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Q (G.P.M)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704"/>
                  </a:ext>
                </a:extLst>
              </a:tr>
              <a:tr h="19050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 (ft)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437462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en-US" sz="11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(r/min)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20500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742602"/>
                  </a:ext>
                </a:extLst>
              </a:tr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 (KW)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≤ 3.5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27041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5326863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010" y="276999"/>
            <a:ext cx="5463245" cy="40566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2889" y="276999"/>
            <a:ext cx="9953625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6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14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8788" y="6482577"/>
            <a:ext cx="420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Portland State Aerospace Society | Electric Propellant Feed System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788" y="0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Final Design: Subsystem 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2373" y="486568"/>
            <a:ext cx="6490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Motor Dynamometer Mount </a:t>
            </a:r>
          </a:p>
          <a:p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0" y="-1877794"/>
            <a:ext cx="73392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Notes:</a:t>
            </a:r>
          </a:p>
          <a:p>
            <a:r>
              <a:rPr lang="en-US" dirty="0" smtClean="0"/>
              <a:t>Subsystem breakdown:</a:t>
            </a:r>
          </a:p>
          <a:p>
            <a:r>
              <a:rPr lang="en-US" dirty="0" smtClean="0"/>
              <a:t>Drive:</a:t>
            </a:r>
          </a:p>
          <a:p>
            <a:pPr lvl="1"/>
            <a:r>
              <a:rPr lang="en-US" dirty="0" smtClean="0"/>
              <a:t>Motor / esc / battery / control</a:t>
            </a:r>
          </a:p>
          <a:p>
            <a:pPr lvl="1"/>
            <a:r>
              <a:rPr lang="en-US" dirty="0" smtClean="0"/>
              <a:t>Motor Dyno mount (floating torque measurement)</a:t>
            </a:r>
          </a:p>
          <a:p>
            <a:pPr lvl="1"/>
            <a:r>
              <a:rPr lang="en-US" dirty="0" smtClean="0"/>
              <a:t>Motor coupling – Alignment and verifying runout  (angular / offset)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35677" y="276999"/>
            <a:ext cx="3071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7" t="12797" r="11407"/>
          <a:stretch/>
        </p:blipFill>
        <p:spPr>
          <a:xfrm>
            <a:off x="3078378" y="1272299"/>
            <a:ext cx="6120486" cy="46664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32435" y="-1200329"/>
            <a:ext cx="6490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insert: </a:t>
            </a:r>
          </a:p>
          <a:p>
            <a:r>
              <a:rPr lang="en-US" dirty="0" smtClean="0"/>
              <a:t>Rendering of the motor dyno – CAD</a:t>
            </a:r>
          </a:p>
          <a:p>
            <a:r>
              <a:rPr lang="en-US" dirty="0" smtClean="0"/>
              <a:t>Photo or diagram of the motor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637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54030"/>
          <a:stretch/>
        </p:blipFill>
        <p:spPr>
          <a:xfrm>
            <a:off x="6596897" y="3056779"/>
            <a:ext cx="3659401" cy="3527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44787"/>
          <a:stretch/>
        </p:blipFill>
        <p:spPr>
          <a:xfrm>
            <a:off x="6648997" y="486568"/>
            <a:ext cx="4395243" cy="35271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15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8788" y="6482577"/>
            <a:ext cx="420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Portland State Aerospace Society | Electric Propellant Feed System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788" y="0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Final Design: Subsystem 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2373" y="486568"/>
            <a:ext cx="6490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Motor Mounting and Control </a:t>
            </a:r>
          </a:p>
          <a:p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0" y="-1877794"/>
            <a:ext cx="73392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Notes:</a:t>
            </a:r>
          </a:p>
          <a:p>
            <a:r>
              <a:rPr lang="en-US" dirty="0" smtClean="0"/>
              <a:t>Subsystem breakdown:</a:t>
            </a:r>
          </a:p>
          <a:p>
            <a:r>
              <a:rPr lang="en-US" dirty="0" smtClean="0"/>
              <a:t>Drive:</a:t>
            </a:r>
          </a:p>
          <a:p>
            <a:pPr lvl="1"/>
            <a:r>
              <a:rPr lang="en-US" dirty="0" smtClean="0"/>
              <a:t>Motor / esc / battery / control</a:t>
            </a:r>
          </a:p>
          <a:p>
            <a:pPr lvl="1"/>
            <a:r>
              <a:rPr lang="en-US" dirty="0" smtClean="0"/>
              <a:t>Motor Dyno mount (floating torque measurement)</a:t>
            </a:r>
          </a:p>
          <a:p>
            <a:pPr lvl="1"/>
            <a:r>
              <a:rPr lang="en-US" dirty="0" smtClean="0"/>
              <a:t>Motor coupling – Alignment and verifying runout  (angular / offset)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35677" y="276999"/>
            <a:ext cx="3071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32435" y="-1200329"/>
            <a:ext cx="6490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insert: </a:t>
            </a:r>
          </a:p>
          <a:p>
            <a:r>
              <a:rPr lang="en-US" dirty="0" smtClean="0"/>
              <a:t>Rendering of the motor dyno – CAD</a:t>
            </a:r>
          </a:p>
          <a:p>
            <a:r>
              <a:rPr lang="en-US" dirty="0" smtClean="0"/>
              <a:t>Photo or diagram of the motor 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686" b="86612" l="24640" r="77218">
                        <a14:foregroundMark x1="30216" y1="38882" x2="30216" y2="38882"/>
                        <a14:foregroundMark x1="31535" y1="35972" x2="32014" y2="33760"/>
                        <a14:foregroundMark x1="32974" y1="41560" x2="30216" y2="39115"/>
                        <a14:foregroundMark x1="66127" y1="72410" x2="67866" y2="65658"/>
                        <a14:foregroundMark x1="74580" y1="76484" x2="73381" y2="74854"/>
                        <a14:foregroundMark x1="62290" y1="70780" x2="61811" y2="70081"/>
                        <a14:foregroundMark x1="64448" y1="67404" x2="63789" y2="66938"/>
                        <a14:foregroundMark x1="63249" y1="64494" x2="62470" y2="64028"/>
                        <a14:foregroundMark x1="62230" y1="67520" x2="61331" y2="66938"/>
                        <a14:foregroundMark x1="26679" y1="36088" x2="26679" y2="35041"/>
                        <a14:foregroundMark x1="25719" y1="40047" x2="25480" y2="3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17" t="27606" r="21845" b="11796"/>
          <a:stretch/>
        </p:blipFill>
        <p:spPr>
          <a:xfrm>
            <a:off x="389276" y="1828985"/>
            <a:ext cx="5636525" cy="31389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96897" y="5266325"/>
            <a:ext cx="368489" cy="368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04475" y="6069181"/>
            <a:ext cx="36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L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65762" y="4744850"/>
            <a:ext cx="36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T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89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16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8788" y="6482577"/>
            <a:ext cx="420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Portland State Aerospace Society | Electric Propellant Feed System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788" y="0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Final Design: Subsystem 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03250" y="138499"/>
            <a:ext cx="6490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insert: </a:t>
            </a:r>
          </a:p>
          <a:p>
            <a:r>
              <a:rPr lang="en-US" dirty="0" smtClean="0"/>
              <a:t>Flow diagram of testing apparatus – Diagram</a:t>
            </a:r>
          </a:p>
          <a:p>
            <a:r>
              <a:rPr lang="en-US" dirty="0" smtClean="0"/>
              <a:t>Photo of the testing apparatus – high res photo</a:t>
            </a:r>
          </a:p>
          <a:p>
            <a:r>
              <a:rPr lang="en-US" dirty="0" smtClean="0"/>
              <a:t>Photo of DAQ / measurement / harness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53998"/>
            <a:ext cx="73392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Notes:</a:t>
            </a:r>
          </a:p>
          <a:p>
            <a:r>
              <a:rPr lang="en-US" dirty="0" smtClean="0"/>
              <a:t>Subsystem breakdown:</a:t>
            </a:r>
          </a:p>
          <a:p>
            <a:r>
              <a:rPr lang="en-US" dirty="0" smtClean="0"/>
              <a:t>Testing Apparatus:</a:t>
            </a:r>
          </a:p>
          <a:p>
            <a:pPr lvl="1"/>
            <a:r>
              <a:rPr lang="en-US" dirty="0" smtClean="0"/>
              <a:t>Tank, suction line, discharge, experimental procedure, cooling </a:t>
            </a:r>
          </a:p>
          <a:p>
            <a:pPr lvl="1"/>
            <a:r>
              <a:rPr lang="en-US" dirty="0" smtClean="0"/>
              <a:t>Sensing </a:t>
            </a:r>
          </a:p>
          <a:p>
            <a:pPr lvl="1"/>
            <a:r>
              <a:rPr lang="en-US" dirty="0"/>
              <a:t>	</a:t>
            </a:r>
            <a:r>
              <a:rPr lang="en-US" dirty="0" smtClean="0"/>
              <a:t>Pressure, flow, RPM, Torque</a:t>
            </a:r>
          </a:p>
          <a:p>
            <a:pPr lvl="1"/>
            <a:r>
              <a:rPr lang="en-US" dirty="0" smtClean="0"/>
              <a:t>Data Acquisition</a:t>
            </a:r>
          </a:p>
          <a:p>
            <a:pPr lvl="1"/>
            <a:r>
              <a:rPr lang="en-US" dirty="0"/>
              <a:t>	</a:t>
            </a:r>
            <a:r>
              <a:rPr lang="en-US" dirty="0" smtClean="0"/>
              <a:t>Arduino to excel 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35677" y="276999"/>
            <a:ext cx="3071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27504" y="4130189"/>
            <a:ext cx="733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Currently not in use….</a:t>
            </a:r>
          </a:p>
        </p:txBody>
      </p:sp>
    </p:spTree>
    <p:extLst>
      <p:ext uri="{BB962C8B-B14F-4D97-AF65-F5344CB8AC3E}">
        <p14:creationId xmlns:p14="http://schemas.microsoft.com/office/powerpoint/2010/main" val="175457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5607"/>
            <a:ext cx="10515600" cy="1325563"/>
          </a:xfrm>
        </p:spPr>
        <p:txBody>
          <a:bodyPr>
            <a:noAutofit/>
          </a:bodyPr>
          <a:lstStyle/>
          <a:p>
            <a:r>
              <a:rPr lang="en-US" sz="8000" dirty="0" smtClean="0">
                <a:latin typeface="Garamond" panose="02020404030301010803" pitchFamily="18" charset="0"/>
              </a:rPr>
              <a:t>Challenges / Solutions:</a:t>
            </a:r>
            <a:br>
              <a:rPr lang="en-US" sz="8000" dirty="0" smtClean="0">
                <a:latin typeface="Garamond" panose="02020404030301010803" pitchFamily="18" charset="0"/>
              </a:rPr>
            </a:br>
            <a:r>
              <a:rPr lang="en-US" sz="8000" dirty="0" smtClean="0">
                <a:latin typeface="Garamond" panose="02020404030301010803" pitchFamily="18" charset="0"/>
              </a:rPr>
              <a:t>Fabrication </a:t>
            </a:r>
            <a:endParaRPr lang="en-US" sz="8000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17</a:t>
            </a:fld>
            <a:endParaRPr lang="en-US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18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Challenge: Fabrication 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506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Head v. flow requirements meant commercially available pumps wouldn’t work.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Outsourcing fabrication would be cost prohibitive.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518885" y="4172844"/>
            <a:ext cx="346762" cy="225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9" y="2795615"/>
            <a:ext cx="3898490" cy="29238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3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85" y="2795615"/>
            <a:ext cx="2192899" cy="292386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7267622" y="4172844"/>
            <a:ext cx="346762" cy="225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0" y="2795615"/>
            <a:ext cx="3898490" cy="29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3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776376" y="2806810"/>
            <a:ext cx="1331844" cy="181687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7581013" y="2381693"/>
            <a:ext cx="2785731" cy="277509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2105247" y="2424223"/>
            <a:ext cx="8218440" cy="265839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57" y="2235318"/>
            <a:ext cx="8535594" cy="407361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Challenge: Precision 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506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latin typeface="Garamond" panose="02020404030301010803" pitchFamily="18" charset="0"/>
              </a:rPr>
              <a:t>High speeds and loads with low tolerances meant fabrication had to be precise.</a:t>
            </a:r>
          </a:p>
          <a:p>
            <a:pPr algn="l"/>
            <a:endParaRPr lang="en-US" sz="3200" dirty="0" smtClean="0">
              <a:latin typeface="Garamond" panose="02020404030301010803" pitchFamily="18" charset="0"/>
            </a:endParaRPr>
          </a:p>
          <a:p>
            <a:pPr algn="l"/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8591550" y="2347875"/>
            <a:ext cx="608272" cy="749410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43925" y="3124200"/>
            <a:ext cx="95250" cy="4381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3925" y="3769242"/>
            <a:ext cx="95251" cy="42175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98619" y="3131067"/>
            <a:ext cx="2431" cy="36460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396188" y="3826392"/>
            <a:ext cx="2431" cy="36460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914295" y="1922758"/>
            <a:ext cx="2074983" cy="458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0.06” +/- 0.01”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78101" y="1922758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+/- ~0.0007”</a:t>
            </a:r>
            <a:endParaRPr lang="en-US" sz="2400" dirty="0">
              <a:latin typeface="Garamond" panose="02020404030301010803" pitchFamily="18" charset="0"/>
            </a:endParaRPr>
          </a:p>
        </p:txBody>
      </p:sp>
      <p:cxnSp>
        <p:nvCxnSpPr>
          <p:cNvPr id="26" name="Straight Arrow Connector 25"/>
          <p:cNvCxnSpPr>
            <a:stCxn id="24" idx="2"/>
          </p:cNvCxnSpPr>
          <p:nvPr/>
        </p:nvCxnSpPr>
        <p:spPr>
          <a:xfrm flipH="1">
            <a:off x="6861754" y="2384423"/>
            <a:ext cx="264097" cy="9096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496050" y="3571875"/>
            <a:ext cx="3048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72300" y="3467100"/>
            <a:ext cx="28991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81825" y="3876675"/>
            <a:ext cx="280392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496050" y="3762375"/>
            <a:ext cx="3048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572000" y="2762250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572000" y="3181350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572000" y="4162425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572000" y="4562475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572000" y="4010025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572000" y="3933825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572000" y="3409950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562475" y="3333750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143500" y="3581400"/>
            <a:ext cx="3143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143500" y="3752850"/>
            <a:ext cx="3143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305550" y="3581400"/>
            <a:ext cx="190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6305550" y="3752850"/>
            <a:ext cx="190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496050" y="357187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496050" y="376237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505575" y="336232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572000" y="4933950"/>
            <a:ext cx="361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581275" y="4933950"/>
            <a:ext cx="514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724150" y="4076700"/>
            <a:ext cx="1428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248650" y="4924425"/>
            <a:ext cx="4857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477000" y="4933950"/>
            <a:ext cx="361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505575" y="396240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962775" y="413385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972300" y="3876675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962775" y="346710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972300" y="3209925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7930713" y="3590925"/>
            <a:ext cx="1464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7930713" y="3743325"/>
            <a:ext cx="152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72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6" grpId="0" animBg="1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050" y="403344"/>
            <a:ext cx="10515600" cy="779572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050" y="2927578"/>
            <a:ext cx="10515600" cy="17224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Portland State Aerospace Society (PSAS) wants its rockets to go higher.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rocket equation dominates: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4927794"/>
            <a:ext cx="3295650" cy="13236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3" t="27326" r="6140" b="33140"/>
          <a:stretch/>
        </p:blipFill>
        <p:spPr>
          <a:xfrm>
            <a:off x="1714500" y="1341334"/>
            <a:ext cx="7572375" cy="9588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38850" y="4804796"/>
            <a:ext cx="50581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 = change in velocity</a:t>
            </a:r>
          </a:p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exhaust velocity</a:t>
            </a:r>
          </a:p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mass of rocket + propellant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mass of rocket</a:t>
            </a:r>
          </a:p>
        </p:txBody>
      </p:sp>
    </p:spTree>
    <p:extLst>
      <p:ext uri="{BB962C8B-B14F-4D97-AF65-F5344CB8AC3E}">
        <p14:creationId xmlns:p14="http://schemas.microsoft.com/office/powerpoint/2010/main" val="207767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Solution: Time investment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16673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Designed parts around available fabrication techniques.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Learned 3-axis CNC mill and 2 axis CNC lathe.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Several thousand (wo)man hours in the shop.</a:t>
            </a:r>
          </a:p>
          <a:p>
            <a:pPr algn="l"/>
            <a:endParaRPr lang="en-US" sz="3200" dirty="0" smtClean="0">
              <a:latin typeface="Garamond" panose="02020404030301010803" pitchFamily="18" charset="0"/>
            </a:endParaRPr>
          </a:p>
          <a:p>
            <a:pPr algn="l"/>
            <a:endParaRPr lang="en-US" sz="3200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8" r="18054"/>
          <a:stretch/>
        </p:blipFill>
        <p:spPr>
          <a:xfrm>
            <a:off x="1076323" y="2467081"/>
            <a:ext cx="3075677" cy="3978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8" r="8935"/>
          <a:stretch/>
        </p:blipFill>
        <p:spPr>
          <a:xfrm>
            <a:off x="4400549" y="2467176"/>
            <a:ext cx="2996048" cy="39765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61" y="2466976"/>
            <a:ext cx="3186696" cy="39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479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22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8788" y="6482577"/>
            <a:ext cx="420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Portland State Aerospace Society | Electric Propellant Feed System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788" y="0"/>
            <a:ext cx="828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Challenges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>
            <a:endCxn id="5" idx="2"/>
          </p:cNvCxnSpPr>
          <p:nvPr/>
        </p:nvCxnSpPr>
        <p:spPr>
          <a:xfrm>
            <a:off x="235677" y="276999"/>
            <a:ext cx="3071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553998"/>
            <a:ext cx="733926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Notes:</a:t>
            </a:r>
          </a:p>
          <a:p>
            <a:r>
              <a:rPr lang="en-US" sz="2000" b="1" dirty="0" smtClean="0">
                <a:latin typeface="Garamond" panose="02020404030301010803" pitchFamily="18" charset="0"/>
              </a:rPr>
              <a:t>2.   Controls / Measurement </a:t>
            </a:r>
          </a:p>
          <a:p>
            <a:pPr marL="342900" indent="-342900">
              <a:buAutoNum type="arabicPeriod"/>
            </a:pPr>
            <a:endParaRPr lang="en-US" sz="2000" b="1" dirty="0" smtClean="0">
              <a:latin typeface="Garamond" panose="02020404030301010803" pitchFamily="18" charset="0"/>
            </a:endParaRPr>
          </a:p>
          <a:p>
            <a:r>
              <a:rPr lang="en-US" b="1" dirty="0" smtClean="0">
                <a:latin typeface="Garamond" panose="02020404030301010803" pitchFamily="18" charset="0"/>
              </a:rPr>
              <a:t>Problems: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Garamond" panose="02020404030301010803" pitchFamily="18" charset="0"/>
              </a:rPr>
              <a:t>Motor control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Garamond" panose="02020404030301010803" pitchFamily="18" charset="0"/>
              </a:rPr>
              <a:t>Sensing and measurement for performance curves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b="1" dirty="0" smtClean="0">
                <a:latin typeface="Garamond" panose="02020404030301010803" pitchFamily="18" charset="0"/>
              </a:rPr>
              <a:t>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Garamond" panose="02020404030301010803" pitchFamily="18" charset="0"/>
              </a:rPr>
              <a:t>Quad Copter rigging / controller potentiometer tricking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Garamond" panose="02020404030301010803" pitchFamily="18" charset="0"/>
              </a:rPr>
              <a:t>Sensors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Garamond" panose="02020404030301010803" pitchFamily="18" charset="0"/>
              </a:rPr>
              <a:t>Arduino DAQ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3250" y="138499"/>
            <a:ext cx="64904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To insert: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Garamond" panose="02020404030301010803" pitchFamily="18" charset="0"/>
              </a:rPr>
              <a:t>Photo, highlight sensors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Garamond" panose="02020404030301010803" pitchFamily="18" charset="0"/>
              </a:rPr>
              <a:t>Photo, DAQ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Garamond" panose="02020404030301010803" pitchFamily="18" charset="0"/>
              </a:rPr>
              <a:t>Photo, Motor control </a:t>
            </a:r>
          </a:p>
          <a:p>
            <a:endParaRPr lang="en-US" dirty="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7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374904"/>
            <a:ext cx="798898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Notes:</a:t>
            </a:r>
          </a:p>
          <a:p>
            <a:r>
              <a:rPr lang="en-US" dirty="0" smtClean="0"/>
              <a:t>Unfinished pieces:</a:t>
            </a:r>
          </a:p>
          <a:p>
            <a:r>
              <a:rPr lang="en-US" dirty="0"/>
              <a:t>	</a:t>
            </a:r>
            <a:r>
              <a:rPr lang="en-US" dirty="0" smtClean="0"/>
              <a:t>more robust (safe) controls system</a:t>
            </a:r>
          </a:p>
          <a:p>
            <a:r>
              <a:rPr lang="en-US" dirty="0"/>
              <a:t>	</a:t>
            </a:r>
            <a:r>
              <a:rPr lang="en-US" dirty="0" smtClean="0"/>
              <a:t>more variation of impeller geometry</a:t>
            </a:r>
          </a:p>
          <a:p>
            <a:r>
              <a:rPr lang="en-US" dirty="0"/>
              <a:t>	</a:t>
            </a:r>
            <a:r>
              <a:rPr lang="en-US" dirty="0" smtClean="0"/>
              <a:t>a method of manufacturing diffusers that can be extended to a lox design</a:t>
            </a:r>
          </a:p>
          <a:p>
            <a:r>
              <a:rPr lang="en-US" dirty="0" smtClean="0"/>
              <a:t>What you learned:</a:t>
            </a:r>
          </a:p>
          <a:p>
            <a:r>
              <a:rPr lang="en-US" dirty="0"/>
              <a:t>	</a:t>
            </a:r>
            <a:r>
              <a:rPr lang="en-US" dirty="0" smtClean="0"/>
              <a:t>we overbuilt the hell out of this pump</a:t>
            </a:r>
          </a:p>
          <a:p>
            <a:r>
              <a:rPr lang="en-US" dirty="0" smtClean="0"/>
              <a:t>What should be done next:</a:t>
            </a:r>
          </a:p>
          <a:p>
            <a:r>
              <a:rPr lang="en-US" dirty="0"/>
              <a:t>	</a:t>
            </a:r>
            <a:r>
              <a:rPr lang="en-US" dirty="0" smtClean="0"/>
              <a:t>Full suite of testing to inform the next design decisions.</a:t>
            </a:r>
          </a:p>
          <a:p>
            <a:r>
              <a:rPr lang="en-US" dirty="0"/>
              <a:t>	</a:t>
            </a:r>
            <a:r>
              <a:rPr lang="en-US" dirty="0" smtClean="0"/>
              <a:t>optimize seals bearing and material selections for </a:t>
            </a:r>
            <a:r>
              <a:rPr lang="en-US" dirty="0" err="1" smtClean="0"/>
              <a:t>cryo</a:t>
            </a:r>
            <a:r>
              <a:rPr lang="en-US" dirty="0" smtClean="0"/>
              <a:t>/Lox</a:t>
            </a:r>
          </a:p>
          <a:p>
            <a:r>
              <a:rPr lang="en-US" dirty="0"/>
              <a:t>	</a:t>
            </a:r>
            <a:r>
              <a:rPr lang="en-US" dirty="0" smtClean="0"/>
              <a:t>v2 ready for hot fire testing.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145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0" t="19546"/>
          <a:stretch/>
        </p:blipFill>
        <p:spPr>
          <a:xfrm>
            <a:off x="6918960" y="1922560"/>
            <a:ext cx="4609953" cy="36552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0038" y="0"/>
            <a:ext cx="7011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Unfinished Business: Controls and Safety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51560" y="1499616"/>
            <a:ext cx="480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 robust (read safe) controls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Clean up wiring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Either a dedicated transmitter set up or hard wired throttle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Replace all gauges with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257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01212" y="0"/>
            <a:ext cx="49895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prstClr val="black"/>
                </a:solidFill>
              </a:rPr>
              <a:t>Unfinished Business: </a:t>
            </a:r>
            <a:r>
              <a:rPr lang="en-US" sz="3200" dirty="0" smtClean="0">
                <a:solidFill>
                  <a:prstClr val="black"/>
                </a:solidFill>
              </a:rPr>
              <a:t>Lessons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6464" y="1755648"/>
            <a:ext cx="3666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Pump is over-designed but for </a:t>
            </a:r>
            <a:r>
              <a:rPr lang="en-US" smtClean="0"/>
              <a:t>a reason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12293" y="0"/>
            <a:ext cx="39194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Next steps: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016" y="2688336"/>
            <a:ext cx="2758619" cy="3285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737" y="3188208"/>
            <a:ext cx="2286000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92" y="2688336"/>
            <a:ext cx="2464308" cy="32857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7824" y="2231136"/>
            <a:ext cx="2175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Full suite of testing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05757" y="2092636"/>
            <a:ext cx="1965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Design it for really fucking cold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00616" y="2225564"/>
            <a:ext cx="2368296" cy="37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Make FIRE!!!!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056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101"/>
            <a:ext cx="10515600" cy="823595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Past approach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6129"/>
            <a:ext cx="10515600" cy="4351338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 small rockets use solid propellant.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Solid propellant is easy but inefficient.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Can’t throttle solid rockets= can’t insert into orbit.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" t="18591" r="319" b="-992"/>
          <a:stretch/>
        </p:blipFill>
        <p:spPr>
          <a:xfrm>
            <a:off x="3007242" y="3327348"/>
            <a:ext cx="5612502" cy="308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7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571"/>
            <a:ext cx="10515600" cy="701675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Liquid propellant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5525"/>
            <a:ext cx="10515600" cy="4351338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Liquid propellant gives more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 for its mass.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 approaches: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38" y="2301015"/>
            <a:ext cx="2302637" cy="29842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1656" y="6560720"/>
            <a:ext cx="111321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 from </a:t>
            </a:r>
            <a:r>
              <a:rPr lang="en-US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wikipedia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5419" y="5493938"/>
            <a:ext cx="3113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Pressure fed: too heavy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00403" y="5490169"/>
            <a:ext cx="3332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Turbopump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too complex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822" y="2196662"/>
            <a:ext cx="5115840" cy="338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3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6775"/>
            <a:ext cx="10515600" cy="701675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motors: a new approach?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286129"/>
            <a:ext cx="10515600" cy="4351338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Remove the turbine from 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turbopump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just a pump.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Battery energy density has been rising.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new space in rocketry.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211669"/>
            <a:ext cx="39808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https://en.wikipedia.org/</a:t>
            </a:r>
          </a:p>
          <a:p>
            <a:r>
              <a:rPr lang="en-US" sz="1200" dirty="0" smtClean="0"/>
              <a:t>http://www.blue-sky-technologies.com/impeller-seal-repair/</a:t>
            </a:r>
          </a:p>
          <a:p>
            <a:r>
              <a:rPr lang="en-US" sz="1200" dirty="0" smtClean="0"/>
              <a:t>http://www.worldwideelectric.net/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86" y="3427567"/>
            <a:ext cx="1632772" cy="1917384"/>
          </a:xfrm>
          <a:prstGeom prst="rect">
            <a:avLst/>
          </a:prstGeom>
        </p:spPr>
      </p:pic>
      <p:sp>
        <p:nvSpPr>
          <p:cNvPr id="13" name="Plus 12"/>
          <p:cNvSpPr/>
          <p:nvPr/>
        </p:nvSpPr>
        <p:spPr>
          <a:xfrm>
            <a:off x="2214349" y="3891405"/>
            <a:ext cx="682388" cy="65509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us 14"/>
          <p:cNvSpPr/>
          <p:nvPr/>
        </p:nvSpPr>
        <p:spPr>
          <a:xfrm>
            <a:off x="5233261" y="3891405"/>
            <a:ext cx="682388" cy="65509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976" y="3277301"/>
            <a:ext cx="2196889" cy="2196889"/>
          </a:xfrm>
          <a:prstGeom prst="rect">
            <a:avLst/>
          </a:prstGeom>
        </p:spPr>
      </p:pic>
      <p:sp>
        <p:nvSpPr>
          <p:cNvPr id="17" name="Equal 16"/>
          <p:cNvSpPr/>
          <p:nvPr/>
        </p:nvSpPr>
        <p:spPr>
          <a:xfrm>
            <a:off x="8536293" y="3891405"/>
            <a:ext cx="818866" cy="7351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381" y="3427567"/>
            <a:ext cx="2098611" cy="17868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26219" t="9216" r="29663" b="24102"/>
          <a:stretch/>
        </p:blipFill>
        <p:spPr>
          <a:xfrm>
            <a:off x="9661475" y="2860998"/>
            <a:ext cx="2011704" cy="2715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79" y="3339849"/>
            <a:ext cx="9696948" cy="196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2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9306000" y="643860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B4A21BD-205A-4B67-A892-3A45B1867CCE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6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95400" y="6482520"/>
            <a:ext cx="426816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aramond"/>
                <a:ea typeface="DejaVu Sans"/>
              </a:rPr>
              <a:t>Portland State Aerospace Society | Electric Propellant Feed System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Picture 2"/>
          <p:cNvPicPr/>
          <p:nvPr/>
        </p:nvPicPr>
        <p:blipFill>
          <a:blip r:embed="rId3"/>
          <a:stretch/>
        </p:blipFill>
        <p:spPr>
          <a:xfrm>
            <a:off x="1442520" y="146160"/>
            <a:ext cx="8898480" cy="6291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10721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9306000" y="643860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362C508-CAF0-4EBC-B05E-5E6507EE009F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7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294480" y="322920"/>
            <a:ext cx="29228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Garamond"/>
                <a:ea typeface="DejaVu Sans"/>
              </a:rPr>
              <a:t>Open-ended literature review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Picture 39"/>
          <p:cNvPicPr/>
          <p:nvPr/>
        </p:nvPicPr>
        <p:blipFill>
          <a:blip r:embed="rId3"/>
          <a:stretch/>
        </p:blipFill>
        <p:spPr>
          <a:xfrm>
            <a:off x="231840" y="1381320"/>
            <a:ext cx="3006720" cy="1333440"/>
          </a:xfrm>
          <a:prstGeom prst="rect">
            <a:avLst/>
          </a:prstGeom>
          <a:ln>
            <a:noFill/>
          </a:ln>
        </p:spPr>
      </p:pic>
      <p:pic>
        <p:nvPicPr>
          <p:cNvPr id="49" name="Picture 40"/>
          <p:cNvPicPr/>
          <p:nvPr/>
        </p:nvPicPr>
        <p:blipFill>
          <a:blip r:embed="rId4"/>
          <a:stretch/>
        </p:blipFill>
        <p:spPr>
          <a:xfrm>
            <a:off x="268560" y="4032720"/>
            <a:ext cx="3057480" cy="1200240"/>
          </a:xfrm>
          <a:prstGeom prst="rect">
            <a:avLst/>
          </a:prstGeom>
          <a:ln>
            <a:noFill/>
          </a:ln>
        </p:spPr>
      </p:pic>
      <p:pic>
        <p:nvPicPr>
          <p:cNvPr id="50" name="Picture 41"/>
          <p:cNvPicPr/>
          <p:nvPr/>
        </p:nvPicPr>
        <p:blipFill>
          <a:blip r:embed="rId5"/>
          <a:stretch/>
        </p:blipFill>
        <p:spPr>
          <a:xfrm>
            <a:off x="263880" y="2747160"/>
            <a:ext cx="3015000" cy="418320"/>
          </a:xfrm>
          <a:prstGeom prst="rect">
            <a:avLst/>
          </a:prstGeom>
          <a:ln>
            <a:noFill/>
          </a:ln>
        </p:spPr>
      </p:pic>
      <p:pic>
        <p:nvPicPr>
          <p:cNvPr id="51" name="Picture 42"/>
          <p:cNvPicPr/>
          <p:nvPr/>
        </p:nvPicPr>
        <p:blipFill>
          <a:blip r:embed="rId6"/>
          <a:stretch/>
        </p:blipFill>
        <p:spPr>
          <a:xfrm>
            <a:off x="195480" y="3223080"/>
            <a:ext cx="2618640" cy="808920"/>
          </a:xfrm>
          <a:prstGeom prst="rect">
            <a:avLst/>
          </a:prstGeom>
          <a:ln>
            <a:noFill/>
          </a:ln>
        </p:spPr>
      </p:pic>
      <p:pic>
        <p:nvPicPr>
          <p:cNvPr id="52" name="Picture 43"/>
          <p:cNvPicPr/>
          <p:nvPr/>
        </p:nvPicPr>
        <p:blipFill>
          <a:blip r:embed="rId7"/>
          <a:stretch/>
        </p:blipFill>
        <p:spPr>
          <a:xfrm>
            <a:off x="185760" y="5339880"/>
            <a:ext cx="3093120" cy="1071720"/>
          </a:xfrm>
          <a:prstGeom prst="rect">
            <a:avLst/>
          </a:prstGeom>
          <a:ln>
            <a:noFill/>
          </a:ln>
        </p:spPr>
      </p:pic>
      <p:pic>
        <p:nvPicPr>
          <p:cNvPr id="53" name="Picture 5"/>
          <p:cNvPicPr/>
          <p:nvPr/>
        </p:nvPicPr>
        <p:blipFill>
          <a:blip r:embed="rId8"/>
          <a:stretch/>
        </p:blipFill>
        <p:spPr>
          <a:xfrm>
            <a:off x="4705560" y="2739240"/>
            <a:ext cx="2874240" cy="390960"/>
          </a:xfrm>
          <a:prstGeom prst="rect">
            <a:avLst/>
          </a:prstGeom>
          <a:ln>
            <a:noFill/>
          </a:ln>
        </p:spPr>
      </p:pic>
      <p:pic>
        <p:nvPicPr>
          <p:cNvPr id="54" name="Picture 6"/>
          <p:cNvPicPr/>
          <p:nvPr/>
        </p:nvPicPr>
        <p:blipFill>
          <a:blip r:embed="rId9"/>
          <a:stretch/>
        </p:blipFill>
        <p:spPr>
          <a:xfrm>
            <a:off x="4665600" y="1320840"/>
            <a:ext cx="2954160" cy="553320"/>
          </a:xfrm>
          <a:prstGeom prst="rect">
            <a:avLst/>
          </a:prstGeom>
          <a:ln>
            <a:noFill/>
          </a:ln>
        </p:spPr>
      </p:pic>
      <p:pic>
        <p:nvPicPr>
          <p:cNvPr id="55" name="Picture 8"/>
          <p:cNvPicPr/>
          <p:nvPr/>
        </p:nvPicPr>
        <p:blipFill>
          <a:blip r:embed="rId10"/>
          <a:stretch/>
        </p:blipFill>
        <p:spPr>
          <a:xfrm rot="5400000">
            <a:off x="6092280" y="3886560"/>
            <a:ext cx="2090160" cy="450000"/>
          </a:xfrm>
          <a:prstGeom prst="rect">
            <a:avLst/>
          </a:prstGeom>
          <a:ln>
            <a:noFill/>
          </a:ln>
        </p:spPr>
      </p:pic>
      <p:pic>
        <p:nvPicPr>
          <p:cNvPr id="56" name="Picture 10"/>
          <p:cNvPicPr/>
          <p:nvPr/>
        </p:nvPicPr>
        <p:blipFill>
          <a:blip r:embed="rId11"/>
          <a:stretch/>
        </p:blipFill>
        <p:spPr>
          <a:xfrm>
            <a:off x="4665600" y="3186000"/>
            <a:ext cx="1762200" cy="536040"/>
          </a:xfrm>
          <a:prstGeom prst="rect">
            <a:avLst/>
          </a:prstGeom>
          <a:ln>
            <a:noFill/>
          </a:ln>
        </p:spPr>
      </p:pic>
      <p:pic>
        <p:nvPicPr>
          <p:cNvPr id="57" name="Picture 11"/>
          <p:cNvPicPr/>
          <p:nvPr/>
        </p:nvPicPr>
        <p:blipFill>
          <a:blip r:embed="rId12"/>
          <a:stretch/>
        </p:blipFill>
        <p:spPr>
          <a:xfrm rot="8424000">
            <a:off x="6048000" y="1838520"/>
            <a:ext cx="743040" cy="379080"/>
          </a:xfrm>
          <a:prstGeom prst="rect">
            <a:avLst/>
          </a:prstGeom>
          <a:ln>
            <a:noFill/>
          </a:ln>
        </p:spPr>
      </p:pic>
      <p:pic>
        <p:nvPicPr>
          <p:cNvPr id="58" name="Picture 14"/>
          <p:cNvPicPr/>
          <p:nvPr/>
        </p:nvPicPr>
        <p:blipFill>
          <a:blip r:embed="rId13"/>
          <a:stretch/>
        </p:blipFill>
        <p:spPr>
          <a:xfrm>
            <a:off x="4684320" y="1870200"/>
            <a:ext cx="1640160" cy="411840"/>
          </a:xfrm>
          <a:prstGeom prst="rect">
            <a:avLst/>
          </a:prstGeom>
          <a:ln>
            <a:noFill/>
          </a:ln>
        </p:spPr>
      </p:pic>
      <p:pic>
        <p:nvPicPr>
          <p:cNvPr id="59" name="Picture 15"/>
          <p:cNvPicPr/>
          <p:nvPr/>
        </p:nvPicPr>
        <p:blipFill>
          <a:blip r:embed="rId14"/>
          <a:stretch/>
        </p:blipFill>
        <p:spPr>
          <a:xfrm>
            <a:off x="4749120" y="2171520"/>
            <a:ext cx="1224360" cy="384840"/>
          </a:xfrm>
          <a:prstGeom prst="rect">
            <a:avLst/>
          </a:prstGeom>
          <a:ln>
            <a:noFill/>
          </a:ln>
        </p:spPr>
      </p:pic>
      <p:pic>
        <p:nvPicPr>
          <p:cNvPr id="60" name="Picture 13"/>
          <p:cNvPicPr/>
          <p:nvPr/>
        </p:nvPicPr>
        <p:blipFill>
          <a:blip r:embed="rId15"/>
          <a:stretch/>
        </p:blipFill>
        <p:spPr>
          <a:xfrm>
            <a:off x="6177960" y="4137120"/>
            <a:ext cx="1308240" cy="456120"/>
          </a:xfrm>
          <a:prstGeom prst="rect">
            <a:avLst/>
          </a:prstGeom>
          <a:ln>
            <a:noFill/>
          </a:ln>
        </p:spPr>
      </p:pic>
      <p:pic>
        <p:nvPicPr>
          <p:cNvPr id="61" name="Picture 16"/>
          <p:cNvPicPr/>
          <p:nvPr/>
        </p:nvPicPr>
        <p:blipFill>
          <a:blip r:embed="rId16"/>
          <a:stretch/>
        </p:blipFill>
        <p:spPr>
          <a:xfrm>
            <a:off x="5573880" y="5042880"/>
            <a:ext cx="1550520" cy="592920"/>
          </a:xfrm>
          <a:prstGeom prst="rect">
            <a:avLst/>
          </a:prstGeom>
          <a:ln>
            <a:noFill/>
          </a:ln>
        </p:spPr>
      </p:pic>
      <p:pic>
        <p:nvPicPr>
          <p:cNvPr id="62" name="Picture 17"/>
          <p:cNvPicPr/>
          <p:nvPr/>
        </p:nvPicPr>
        <p:blipFill>
          <a:blip r:embed="rId17"/>
          <a:stretch/>
        </p:blipFill>
        <p:spPr>
          <a:xfrm rot="19440000">
            <a:off x="4830480" y="4575240"/>
            <a:ext cx="1396080" cy="1104480"/>
          </a:xfrm>
          <a:prstGeom prst="rect">
            <a:avLst/>
          </a:prstGeom>
          <a:ln>
            <a:noFill/>
          </a:ln>
        </p:spPr>
      </p:pic>
      <p:pic>
        <p:nvPicPr>
          <p:cNvPr id="63" name="Picture 19"/>
          <p:cNvPicPr/>
          <p:nvPr/>
        </p:nvPicPr>
        <p:blipFill>
          <a:blip r:embed="rId18"/>
          <a:stretch/>
        </p:blipFill>
        <p:spPr>
          <a:xfrm>
            <a:off x="6258960" y="3195000"/>
            <a:ext cx="644400" cy="411480"/>
          </a:xfrm>
          <a:prstGeom prst="rect">
            <a:avLst/>
          </a:prstGeom>
          <a:ln>
            <a:noFill/>
          </a:ln>
        </p:spPr>
      </p:pic>
      <p:pic>
        <p:nvPicPr>
          <p:cNvPr id="64" name="Picture 20"/>
          <p:cNvPicPr/>
          <p:nvPr/>
        </p:nvPicPr>
        <p:blipFill>
          <a:blip r:embed="rId19"/>
          <a:stretch/>
        </p:blipFill>
        <p:spPr>
          <a:xfrm rot="221400">
            <a:off x="4703040" y="5476680"/>
            <a:ext cx="2857320" cy="478440"/>
          </a:xfrm>
          <a:prstGeom prst="rect">
            <a:avLst/>
          </a:prstGeom>
          <a:ln>
            <a:noFill/>
          </a:ln>
        </p:spPr>
      </p:pic>
      <p:pic>
        <p:nvPicPr>
          <p:cNvPr id="65" name="Picture 21"/>
          <p:cNvPicPr/>
          <p:nvPr/>
        </p:nvPicPr>
        <p:blipFill>
          <a:blip r:embed="rId18"/>
          <a:stretch/>
        </p:blipFill>
        <p:spPr>
          <a:xfrm rot="8918400">
            <a:off x="5576760" y="4551840"/>
            <a:ext cx="644400" cy="411480"/>
          </a:xfrm>
          <a:prstGeom prst="rect">
            <a:avLst/>
          </a:prstGeom>
          <a:ln>
            <a:noFill/>
          </a:ln>
        </p:spPr>
      </p:pic>
      <p:pic>
        <p:nvPicPr>
          <p:cNvPr id="66" name="Picture 22"/>
          <p:cNvPicPr/>
          <p:nvPr/>
        </p:nvPicPr>
        <p:blipFill>
          <a:blip r:embed="rId9"/>
          <a:stretch/>
        </p:blipFill>
        <p:spPr>
          <a:xfrm>
            <a:off x="4705560" y="5875920"/>
            <a:ext cx="2914200" cy="659160"/>
          </a:xfrm>
          <a:prstGeom prst="rect">
            <a:avLst/>
          </a:prstGeom>
          <a:ln>
            <a:noFill/>
          </a:ln>
        </p:spPr>
      </p:pic>
      <p:pic>
        <p:nvPicPr>
          <p:cNvPr id="67" name="Picture 23"/>
          <p:cNvPicPr/>
          <p:nvPr/>
        </p:nvPicPr>
        <p:blipFill>
          <a:blip r:embed="rId13"/>
          <a:stretch/>
        </p:blipFill>
        <p:spPr>
          <a:xfrm rot="8557200">
            <a:off x="4556160" y="4058640"/>
            <a:ext cx="927360" cy="232560"/>
          </a:xfrm>
          <a:prstGeom prst="rect">
            <a:avLst/>
          </a:prstGeom>
          <a:ln>
            <a:noFill/>
          </a:ln>
        </p:spPr>
      </p:pic>
      <p:pic>
        <p:nvPicPr>
          <p:cNvPr id="68" name="Picture 12"/>
          <p:cNvPicPr/>
          <p:nvPr/>
        </p:nvPicPr>
        <p:blipFill>
          <a:blip r:embed="rId19"/>
          <a:stretch/>
        </p:blipFill>
        <p:spPr>
          <a:xfrm rot="972000">
            <a:off x="4685040" y="4756320"/>
            <a:ext cx="2741040" cy="506880"/>
          </a:xfrm>
          <a:prstGeom prst="rect">
            <a:avLst/>
          </a:prstGeom>
          <a:ln>
            <a:noFill/>
          </a:ln>
        </p:spPr>
      </p:pic>
      <p:pic>
        <p:nvPicPr>
          <p:cNvPr id="69" name="Picture 4"/>
          <p:cNvPicPr/>
          <p:nvPr/>
        </p:nvPicPr>
        <p:blipFill>
          <a:blip r:embed="rId14"/>
          <a:stretch/>
        </p:blipFill>
        <p:spPr>
          <a:xfrm>
            <a:off x="5105880" y="3619440"/>
            <a:ext cx="1726200" cy="542880"/>
          </a:xfrm>
          <a:prstGeom prst="rect">
            <a:avLst/>
          </a:prstGeom>
          <a:ln>
            <a:noFill/>
          </a:ln>
        </p:spPr>
      </p:pic>
      <p:pic>
        <p:nvPicPr>
          <p:cNvPr id="70" name="Picture 1"/>
          <p:cNvPicPr/>
          <p:nvPr/>
        </p:nvPicPr>
        <p:blipFill>
          <a:blip r:embed="rId20"/>
          <a:stretch/>
        </p:blipFill>
        <p:spPr>
          <a:xfrm rot="19969800">
            <a:off x="6443640" y="2013840"/>
            <a:ext cx="1058400" cy="327960"/>
          </a:xfrm>
          <a:prstGeom prst="rect">
            <a:avLst/>
          </a:prstGeom>
          <a:ln>
            <a:noFill/>
          </a:ln>
        </p:spPr>
      </p:pic>
      <p:pic>
        <p:nvPicPr>
          <p:cNvPr id="71" name="Picture 7"/>
          <p:cNvPicPr/>
          <p:nvPr/>
        </p:nvPicPr>
        <p:blipFill>
          <a:blip r:embed="rId13"/>
          <a:stretch/>
        </p:blipFill>
        <p:spPr>
          <a:xfrm>
            <a:off x="5670360" y="2468160"/>
            <a:ext cx="1395360" cy="350280"/>
          </a:xfrm>
          <a:prstGeom prst="rect">
            <a:avLst/>
          </a:prstGeom>
          <a:ln>
            <a:noFill/>
          </a:ln>
        </p:spPr>
      </p:pic>
      <p:sp>
        <p:nvSpPr>
          <p:cNvPr id="72" name="CustomShape 3"/>
          <p:cNvSpPr/>
          <p:nvPr/>
        </p:nvSpPr>
        <p:spPr>
          <a:xfrm>
            <a:off x="4553280" y="322920"/>
            <a:ext cx="309384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Garamond"/>
                <a:ea typeface="DejaVu Sans"/>
              </a:rPr>
              <a:t>Puzzle break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4"/>
          <p:cNvSpPr/>
          <p:nvPr/>
        </p:nvSpPr>
        <p:spPr>
          <a:xfrm>
            <a:off x="9083160" y="324360"/>
            <a:ext cx="292284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Garamond"/>
                <a:ea typeface="DejaVu Sans"/>
              </a:rPr>
              <a:t>Scientific computing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Picture 24"/>
          <p:cNvPicPr/>
          <p:nvPr/>
        </p:nvPicPr>
        <p:blipFill>
          <a:blip r:embed="rId21"/>
          <a:stretch/>
        </p:blipFill>
        <p:spPr>
          <a:xfrm>
            <a:off x="9133200" y="4053240"/>
            <a:ext cx="2773440" cy="1495080"/>
          </a:xfrm>
          <a:prstGeom prst="rect">
            <a:avLst/>
          </a:prstGeom>
          <a:ln>
            <a:noFill/>
          </a:ln>
        </p:spPr>
      </p:pic>
      <p:pic>
        <p:nvPicPr>
          <p:cNvPr id="75" name="Picture 25"/>
          <p:cNvPicPr/>
          <p:nvPr/>
        </p:nvPicPr>
        <p:blipFill>
          <a:blip r:embed="rId22"/>
          <a:stretch/>
        </p:blipFill>
        <p:spPr>
          <a:xfrm>
            <a:off x="9133200" y="2876760"/>
            <a:ext cx="2833200" cy="1090080"/>
          </a:xfrm>
          <a:prstGeom prst="rect">
            <a:avLst/>
          </a:prstGeom>
          <a:ln>
            <a:noFill/>
          </a:ln>
        </p:spPr>
      </p:pic>
      <p:pic>
        <p:nvPicPr>
          <p:cNvPr id="76" name="Picture 26"/>
          <p:cNvPicPr/>
          <p:nvPr/>
        </p:nvPicPr>
        <p:blipFill>
          <a:blip r:embed="rId23"/>
          <a:stretch/>
        </p:blipFill>
        <p:spPr>
          <a:xfrm>
            <a:off x="9122400" y="1375560"/>
            <a:ext cx="2784240" cy="1345320"/>
          </a:xfrm>
          <a:prstGeom prst="rect">
            <a:avLst/>
          </a:prstGeom>
          <a:ln>
            <a:noFill/>
          </a:ln>
        </p:spPr>
      </p:pic>
      <p:pic>
        <p:nvPicPr>
          <p:cNvPr id="77" name="Picture 44"/>
          <p:cNvPicPr/>
          <p:nvPr/>
        </p:nvPicPr>
        <p:blipFill>
          <a:blip r:embed="rId24"/>
          <a:stretch/>
        </p:blipFill>
        <p:spPr>
          <a:xfrm>
            <a:off x="10563120" y="5617440"/>
            <a:ext cx="1343520" cy="792000"/>
          </a:xfrm>
          <a:prstGeom prst="rect">
            <a:avLst/>
          </a:prstGeom>
          <a:ln>
            <a:noFill/>
          </a:ln>
        </p:spPr>
      </p:pic>
      <p:pic>
        <p:nvPicPr>
          <p:cNvPr id="78" name="Picture 45"/>
          <p:cNvPicPr/>
          <p:nvPr/>
        </p:nvPicPr>
        <p:blipFill>
          <a:blip r:embed="rId25"/>
          <a:stretch/>
        </p:blipFill>
        <p:spPr>
          <a:xfrm>
            <a:off x="9155880" y="5617440"/>
            <a:ext cx="1254960" cy="792000"/>
          </a:xfrm>
          <a:prstGeom prst="rect">
            <a:avLst/>
          </a:prstGeom>
          <a:ln>
            <a:noFill/>
          </a:ln>
        </p:spPr>
      </p:pic>
      <p:sp>
        <p:nvSpPr>
          <p:cNvPr id="79" name="CustomShape 5"/>
          <p:cNvSpPr/>
          <p:nvPr/>
        </p:nvSpPr>
        <p:spPr>
          <a:xfrm>
            <a:off x="8986680" y="3926160"/>
            <a:ext cx="2914920" cy="1690560"/>
          </a:xfrm>
          <a:prstGeom prst="ellipse">
            <a:avLst/>
          </a:prstGeom>
          <a:noFill/>
          <a:ln w="57240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6"/>
          <p:cNvSpPr/>
          <p:nvPr/>
        </p:nvSpPr>
        <p:spPr>
          <a:xfrm>
            <a:off x="7347600" y="3256920"/>
            <a:ext cx="203652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Garamond"/>
                <a:ea typeface="DejaVu Sans"/>
              </a:rPr>
              <a:t>We </a:t>
            </a:r>
            <a:r>
              <a:rPr lang="en-US" sz="1600" b="1" strike="noStrike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Garamond"/>
                <a:ea typeface="DejaVu Sans"/>
              </a:rPr>
              <a:t>made </a:t>
            </a:r>
            <a:r>
              <a:rPr lang="en-US" sz="1600" b="1" strike="noStrike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Garamond"/>
                <a:ea typeface="DejaVu Sans"/>
              </a:rPr>
              <a:t>some guesses too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7"/>
          <p:cNvSpPr/>
          <p:nvPr/>
        </p:nvSpPr>
        <p:spPr>
          <a:xfrm rot="16200000" flipH="1">
            <a:off x="8121960" y="3908520"/>
            <a:ext cx="894240" cy="831960"/>
          </a:xfrm>
          <a:prstGeom prst="curvedConnector2">
            <a:avLst/>
          </a:prstGeom>
          <a:noFill/>
          <a:ln w="2844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0851579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9306000" y="643860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348AA21-A557-4190-8317-8A2AB68D07BC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8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Picture 17"/>
          <p:cNvPicPr/>
          <p:nvPr/>
        </p:nvPicPr>
        <p:blipFill>
          <a:blip r:embed="rId3"/>
          <a:stretch/>
        </p:blipFill>
        <p:spPr>
          <a:xfrm>
            <a:off x="617400" y="3960720"/>
            <a:ext cx="3774960" cy="2064960"/>
          </a:xfrm>
          <a:prstGeom prst="rect">
            <a:avLst/>
          </a:prstGeom>
          <a:ln>
            <a:noFill/>
          </a:ln>
        </p:spPr>
      </p:pic>
      <p:pic>
        <p:nvPicPr>
          <p:cNvPr id="84" name="Picture 4"/>
          <p:cNvPicPr/>
          <p:nvPr/>
        </p:nvPicPr>
        <p:blipFill>
          <a:blip r:embed="rId4"/>
          <a:stretch/>
        </p:blipFill>
        <p:spPr>
          <a:xfrm>
            <a:off x="5587920" y="1155960"/>
            <a:ext cx="2050920" cy="1734480"/>
          </a:xfrm>
          <a:prstGeom prst="rect">
            <a:avLst/>
          </a:prstGeom>
          <a:ln>
            <a:noFill/>
          </a:ln>
        </p:spPr>
      </p:pic>
      <p:pic>
        <p:nvPicPr>
          <p:cNvPr id="85" name="Picture 5"/>
          <p:cNvPicPr/>
          <p:nvPr/>
        </p:nvPicPr>
        <p:blipFill>
          <a:blip r:embed="rId5"/>
          <a:stretch/>
        </p:blipFill>
        <p:spPr>
          <a:xfrm>
            <a:off x="5587560" y="3008520"/>
            <a:ext cx="2052000" cy="1698840"/>
          </a:xfrm>
          <a:prstGeom prst="rect">
            <a:avLst/>
          </a:prstGeom>
          <a:ln>
            <a:noFill/>
          </a:ln>
        </p:spPr>
      </p:pic>
      <p:pic>
        <p:nvPicPr>
          <p:cNvPr id="86" name="Picture 6"/>
          <p:cNvPicPr/>
          <p:nvPr/>
        </p:nvPicPr>
        <p:blipFill>
          <a:blip r:embed="rId6"/>
          <a:stretch/>
        </p:blipFill>
        <p:spPr>
          <a:xfrm>
            <a:off x="5650560" y="4825080"/>
            <a:ext cx="1926000" cy="1793160"/>
          </a:xfrm>
          <a:prstGeom prst="rect">
            <a:avLst/>
          </a:prstGeom>
          <a:ln>
            <a:noFill/>
          </a:ln>
        </p:spPr>
      </p:pic>
      <p:pic>
        <p:nvPicPr>
          <p:cNvPr id="87" name="Picture 7"/>
          <p:cNvPicPr/>
          <p:nvPr/>
        </p:nvPicPr>
        <p:blipFill>
          <a:blip r:embed="rId7"/>
          <a:srcRect l="8619" t="3576" r="10151" b="5194"/>
          <a:stretch/>
        </p:blipFill>
        <p:spPr>
          <a:xfrm>
            <a:off x="9615240" y="1155960"/>
            <a:ext cx="1371240" cy="5134320"/>
          </a:xfrm>
          <a:prstGeom prst="rect">
            <a:avLst/>
          </a:prstGeom>
          <a:ln>
            <a:noFill/>
          </a:ln>
        </p:spPr>
      </p:pic>
      <p:pic>
        <p:nvPicPr>
          <p:cNvPr id="88" name="Picture 1"/>
          <p:cNvPicPr/>
          <p:nvPr/>
        </p:nvPicPr>
        <p:blipFill>
          <a:blip r:embed="rId8"/>
          <a:srcRect b="1955"/>
          <a:stretch/>
        </p:blipFill>
        <p:spPr>
          <a:xfrm>
            <a:off x="759600" y="1247040"/>
            <a:ext cx="3490560" cy="2391120"/>
          </a:xfrm>
          <a:prstGeom prst="rect">
            <a:avLst/>
          </a:prstGeom>
          <a:ln>
            <a:noFill/>
          </a:ln>
        </p:spPr>
      </p:pic>
      <p:sp>
        <p:nvSpPr>
          <p:cNvPr id="89" name="CustomShape 2"/>
          <p:cNvSpPr/>
          <p:nvPr/>
        </p:nvSpPr>
        <p:spPr>
          <a:xfrm>
            <a:off x="2660040" y="4336560"/>
            <a:ext cx="826560" cy="533520"/>
          </a:xfrm>
          <a:prstGeom prst="ellipse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3"/>
          <p:cNvSpPr/>
          <p:nvPr/>
        </p:nvSpPr>
        <p:spPr>
          <a:xfrm>
            <a:off x="2362680" y="4027320"/>
            <a:ext cx="387720" cy="3808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4"/>
          <p:cNvSpPr/>
          <p:nvPr/>
        </p:nvSpPr>
        <p:spPr>
          <a:xfrm>
            <a:off x="1043280" y="239400"/>
            <a:ext cx="292284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Garamond"/>
                <a:ea typeface="DejaVu Sans"/>
              </a:rPr>
              <a:t>Map out predictions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5"/>
          <p:cNvSpPr/>
          <p:nvPr/>
        </p:nvSpPr>
        <p:spPr>
          <a:xfrm>
            <a:off x="1395000" y="3826080"/>
            <a:ext cx="2922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Garamond"/>
                <a:ea typeface="DejaVu Sans"/>
              </a:rPr>
              <a:t>You are here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6"/>
          <p:cNvSpPr/>
          <p:nvPr/>
        </p:nvSpPr>
        <p:spPr>
          <a:xfrm>
            <a:off x="5175720" y="239400"/>
            <a:ext cx="28753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Garamond"/>
                <a:ea typeface="DejaVu Sans"/>
              </a:rPr>
              <a:t>Play with the design 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7"/>
          <p:cNvSpPr/>
          <p:nvPr/>
        </p:nvSpPr>
        <p:spPr>
          <a:xfrm>
            <a:off x="9028080" y="249840"/>
            <a:ext cx="25459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Garamond"/>
                <a:ea typeface="DejaVu Sans"/>
              </a:rPr>
              <a:t>Create something 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1040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764" y="2642160"/>
            <a:ext cx="10515600" cy="1325563"/>
          </a:xfrm>
        </p:spPr>
        <p:txBody>
          <a:bodyPr>
            <a:noAutofit/>
          </a:bodyPr>
          <a:lstStyle/>
          <a:p>
            <a:r>
              <a:rPr lang="en-US" sz="8000" dirty="0" smtClean="0"/>
              <a:t>#5 Final Design and Subsystem breakdown </a:t>
            </a:r>
            <a:endParaRPr lang="en-US" sz="8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50024" y="5827059"/>
            <a:ext cx="3711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Delete slide before inserting into active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830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909</Words>
  <Application>Microsoft Office PowerPoint</Application>
  <PresentationFormat>Widescreen</PresentationFormat>
  <Paragraphs>249</Paragraphs>
  <Slides>26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DejaVu Sans</vt:lpstr>
      <vt:lpstr>Garamond</vt:lpstr>
      <vt:lpstr>Times New Roman</vt:lpstr>
      <vt:lpstr>Office Theme</vt:lpstr>
      <vt:lpstr>Electronic Propellant Feed System </vt:lpstr>
      <vt:lpstr>The problem</vt:lpstr>
      <vt:lpstr>Past approach</vt:lpstr>
      <vt:lpstr>Liquid propellant</vt:lpstr>
      <vt:lpstr>Electric motors: a new approach? </vt:lpstr>
      <vt:lpstr>PowerPoint Presentation</vt:lpstr>
      <vt:lpstr>PowerPoint Presentation</vt:lpstr>
      <vt:lpstr>PowerPoint Presentation</vt:lpstr>
      <vt:lpstr>#5 Final Design and Subsystem breakdown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/ Solutions: Fabrication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Portland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Luce</dc:creator>
  <cp:lastModifiedBy>James Luce</cp:lastModifiedBy>
  <cp:revision>2</cp:revision>
  <dcterms:created xsi:type="dcterms:W3CDTF">2017-06-07T22:17:32Z</dcterms:created>
  <dcterms:modified xsi:type="dcterms:W3CDTF">2017-06-07T22:19:11Z</dcterms:modified>
</cp:coreProperties>
</file>